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5"/>
  </p:notesMasterIdLst>
  <p:handoutMasterIdLst>
    <p:handoutMasterId r:id="rId6"/>
  </p:handoutMasterIdLst>
  <p:sldIdLst>
    <p:sldId id="760" r:id="rId2"/>
    <p:sldId id="764" r:id="rId3"/>
    <p:sldId id="765" r:id="rId4"/>
  </p:sldIdLst>
  <p:sldSz cx="9144000" cy="6858000" type="screen4x3"/>
  <p:notesSz cx="7315200" cy="9601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293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21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 snapToGrid="0">
      <p:cViewPr varScale="1">
        <p:scale>
          <a:sx n="74" d="100"/>
          <a:sy n="74" d="100"/>
        </p:scale>
        <p:origin x="3204" y="7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B03CF13B-C970-AB16-769C-57C5377AD26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Class – The Life Of Christ (347)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12EBC8E-9896-342B-6C45-0039C79A2CF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143375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2/15/2023 pm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565BCAA-1ABD-B336-BDB9-C40BCA0EE86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Micky Galloway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4B211F2-1158-39BD-46EB-8560A5E8BA3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143375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D5F098F-F015-4BEA-BEE8-6EE4400CB184}" type="slidenum">
              <a:rPr lang="en-US" sz="1000" smtClean="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8019794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/>
              <a:t>Class – The Life Of Christ (347)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375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n-US"/>
              <a:t>2/15/2023 pm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838" y="4621213"/>
            <a:ext cx="5851525" cy="37798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/>
              <a:t>Micky Galloway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375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C00202-CB2C-4893-A144-90BCE49825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5200675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 useBgFill="1">
        <p:nvSpPr>
          <p:cNvPr id="5" name="Rounded Rectangle 4"/>
          <p:cNvSpPr/>
          <p:nvPr/>
        </p:nvSpPr>
        <p:spPr>
          <a:xfrm>
            <a:off x="65088" y="69850"/>
            <a:ext cx="9013825" cy="6691313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3500" y="1449388"/>
            <a:ext cx="9020175" cy="15271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3500" y="1397000"/>
            <a:ext cx="9020175" cy="12065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3500" y="2976563"/>
            <a:ext cx="9020175" cy="1111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E1DC73-61C9-405E-8322-F48E24BD0DFF}" type="datetimeFigureOut">
              <a:rPr lang="en-US" smtClean="0"/>
              <a:t>2/17/2023</a:t>
            </a:fld>
            <a:endParaRPr lang="en-US"/>
          </a:p>
        </p:txBody>
      </p:sp>
      <p:sp>
        <p:nvSpPr>
          <p:cNvPr id="12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3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244946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E1DC73-61C9-405E-8322-F48E24BD0DFF}" type="datetimeFigureOut">
              <a:rPr lang="en-US" smtClean="0"/>
              <a:t>2/17/2023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78011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E1DC73-61C9-405E-8322-F48E24BD0DFF}" type="datetimeFigureOut">
              <a:rPr lang="en-US" smtClean="0"/>
              <a:t>2/17/2023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7094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E1DC73-61C9-405E-8322-F48E24BD0DFF}" type="datetimeFigureOut">
              <a:rPr lang="en-US" smtClean="0"/>
              <a:t>2/17/2023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42820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 useBgFill="1">
        <p:nvSpPr>
          <p:cNvPr id="5" name="Rounded Rectangle 4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 flipV="1">
            <a:off x="69850" y="2376488"/>
            <a:ext cx="901382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9850" y="2341563"/>
            <a:ext cx="901382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68263" y="2468563"/>
            <a:ext cx="9015412" cy="4603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/>
          <a:lstStyle>
            <a:lvl1pPr algn="l">
              <a:buNone/>
              <a:defRPr sz="40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E1DC73-61C9-405E-8322-F48E24BD0DFF}" type="datetimeFigureOut">
              <a:rPr lang="en-US" smtClean="0"/>
              <a:t>2/17/2023</a:t>
            </a:fld>
            <a:endParaRPr lang="en-US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097455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E1DC73-61C9-405E-8322-F48E24BD0DFF}" type="datetimeFigureOut">
              <a:rPr lang="en-US" smtClean="0"/>
              <a:t>2/17/2023</a:t>
            </a:fld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6264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E1DC73-61C9-405E-8322-F48E24BD0DFF}" type="datetimeFigureOut">
              <a:rPr lang="en-US" smtClean="0"/>
              <a:t>2/17/2023</a:t>
            </a:fld>
            <a:endParaRPr lang="en-US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46499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E1DC73-61C9-405E-8322-F48E24BD0DFF}" type="datetimeFigureOut">
              <a:rPr lang="en-US" smtClean="0"/>
              <a:t>2/17/2023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17583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E1DC73-61C9-405E-8322-F48E24BD0DFF}" type="datetimeFigureOut">
              <a:rPr lang="en-US" smtClean="0"/>
              <a:t>2/17/2023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46122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 useBgFill="1">
        <p:nvSpPr>
          <p:cNvPr id="6" name="Rounded Rectangle 5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 algn="l">
              <a:buNone/>
              <a:defRPr sz="40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E1DC73-61C9-405E-8322-F48E24BD0DFF}" type="datetimeFigureOut">
              <a:rPr lang="en-US" smtClean="0"/>
              <a:t>2/17/2023</a:t>
            </a:fld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937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 flipV="1">
            <a:off x="68263" y="4683125"/>
            <a:ext cx="900747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8263" y="4649788"/>
            <a:ext cx="900747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8263" y="4773613"/>
            <a:ext cx="9007475" cy="476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E1DC73-61C9-405E-8322-F48E24BD0DFF}" type="datetimeFigureOut">
              <a:rPr lang="en-US" smtClean="0"/>
              <a:t>2/17/2023</a:t>
            </a:fld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22053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028" name="Title Placeholder 21"/>
          <p:cNvSpPr>
            <a:spLocks noGrp="1"/>
          </p:cNvSpPr>
          <p:nvPr>
            <p:ph type="title"/>
          </p:nvPr>
        </p:nvSpPr>
        <p:spPr bwMode="auto">
          <a:xfrm>
            <a:off x="914400" y="274638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9144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9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44780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8CE1DC73-61C9-405E-8322-F48E24BD0DFF}" type="datetimeFigureOut">
              <a:rPr lang="en-US" smtClean="0"/>
              <a:t>2/17/2023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050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28431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9pPr>
    </p:titleStyle>
    <p:bodyStyle>
      <a:lvl1pPr marL="273050" indent="-273050" algn="l" rtl="0" eaLnBrk="1" fontAlgn="base" hangingPunct="1">
        <a:spcBef>
          <a:spcPts val="575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28600" algn="l" rtl="0" eaLnBrk="1" fontAlgn="base" hangingPunct="1">
        <a:spcBef>
          <a:spcPts val="375"/>
        </a:spcBef>
        <a:spcAft>
          <a:spcPct val="0"/>
        </a:spcAft>
        <a:buClr>
          <a:schemeClr val="accent2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325" indent="-228600" algn="l" rtl="0" eaLnBrk="1" fontAlgn="base" hangingPunct="1">
        <a:spcBef>
          <a:spcPts val="375"/>
        </a:spcBef>
        <a:spcAft>
          <a:spcPct val="0"/>
        </a:spcAft>
        <a:buClr>
          <a:srgbClr val="E6B1AB"/>
        </a:buClr>
        <a:buSzPct val="8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1" fontAlgn="base" hangingPunct="1">
        <a:spcBef>
          <a:spcPts val="375"/>
        </a:spcBef>
        <a:spcAft>
          <a:spcPct val="0"/>
        </a:spcAft>
        <a:buClr>
          <a:srgbClr val="A28E6A"/>
        </a:buClr>
        <a:buSzPct val="80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fontAlgn="base" hangingPunct="1">
        <a:spcBef>
          <a:spcPts val="375"/>
        </a:spcBef>
        <a:spcAft>
          <a:spcPct val="0"/>
        </a:spcAft>
        <a:buClr>
          <a:srgbClr val="A28E6A"/>
        </a:buClr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DE7FE0CC-2EC6-8ADB-87E2-32965C28D7C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3224370"/>
            <a:ext cx="6400800" cy="707886"/>
          </a:xfrm>
        </p:spPr>
        <p:txBody>
          <a:bodyPr>
            <a:spAutoFit/>
          </a:bodyPr>
          <a:lstStyle/>
          <a:p>
            <a:r>
              <a:rPr lang="en-US" sz="4000" b="1" dirty="0">
                <a:solidFill>
                  <a:schemeClr val="tx1"/>
                </a:solidFill>
              </a:rPr>
              <a:t>February 15, 2023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E72CB58-CD97-1FF5-FE69-1C7D3523B9D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57200" y="1556139"/>
            <a:ext cx="8229600" cy="1369606"/>
          </a:xfrm>
        </p:spPr>
        <p:txBody>
          <a:bodyPr>
            <a:spAutoFit/>
          </a:bodyPr>
          <a:lstStyle/>
          <a:p>
            <a:r>
              <a:rPr lang="en-US" u="sng" dirty="0">
                <a:solidFill>
                  <a:schemeClr val="bg1"/>
                </a:solidFill>
              </a:rPr>
              <a:t>Lesson Twenty</a:t>
            </a:r>
            <a:r>
              <a:rPr lang="en-US" dirty="0">
                <a:solidFill>
                  <a:schemeClr val="bg1"/>
                </a:solidFill>
              </a:rPr>
              <a:t>: The Last Week of the Life of Jesus – II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B53F367-595B-ED6B-ABBF-5295A6B2A46B}"/>
              </a:ext>
            </a:extLst>
          </p:cNvPr>
          <p:cNvSpPr txBox="1"/>
          <p:nvPr/>
        </p:nvSpPr>
        <p:spPr>
          <a:xfrm>
            <a:off x="3287834" y="488073"/>
            <a:ext cx="256833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Perpetua"/>
                <a:ea typeface="+mn-ea"/>
                <a:cs typeface="+mn-cs"/>
              </a:rPr>
              <a:t>Questions</a:t>
            </a:r>
          </a:p>
        </p:txBody>
      </p:sp>
    </p:spTree>
    <p:extLst>
      <p:ext uri="{BB962C8B-B14F-4D97-AF65-F5344CB8AC3E}">
        <p14:creationId xmlns:p14="http://schemas.microsoft.com/office/powerpoint/2010/main" val="15363015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7EC9E0-232C-0C62-C43B-D8060124F6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8067" y="78960"/>
            <a:ext cx="8787865" cy="1615827"/>
          </a:xfrm>
        </p:spPr>
        <p:txBody>
          <a:bodyPr>
            <a:spAutoFit/>
          </a:bodyPr>
          <a:lstStyle/>
          <a:p>
            <a:r>
              <a:rPr lang="en-US" sz="3200" b="1" dirty="0">
                <a:solidFill>
                  <a:schemeClr val="tx1"/>
                </a:solidFill>
              </a:rPr>
              <a:t>Jesus’ Last Public Discourse. Denunciation of the Scribes and Pharisees (Matthew 23:1-39;</a:t>
            </a:r>
            <a:br>
              <a:rPr lang="en-US" sz="3200" b="1" dirty="0">
                <a:solidFill>
                  <a:schemeClr val="tx1"/>
                </a:solidFill>
              </a:rPr>
            </a:br>
            <a:r>
              <a:rPr lang="en-US" sz="3200" b="1" dirty="0">
                <a:solidFill>
                  <a:schemeClr val="tx1"/>
                </a:solidFill>
              </a:rPr>
              <a:t>Mark 12:38-40; Luke 20:45-47)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DFF891-37A5-96AD-7657-93DCF047D9F9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98382" y="1801952"/>
            <a:ext cx="8547234" cy="4708981"/>
          </a:xfrm>
        </p:spPr>
        <p:txBody>
          <a:bodyPr>
            <a:spAutoFit/>
          </a:bodyPr>
          <a:lstStyle/>
          <a:p>
            <a:pPr marL="574675" indent="-574675">
              <a:buNone/>
            </a:pPr>
            <a:r>
              <a:rPr lang="en-US" sz="2800" dirty="0"/>
              <a:t>10.	Were the scribes and Pharisees condemned for tithing </a:t>
            </a:r>
            <a:r>
              <a:rPr lang="en-US" sz="2800" i="1" dirty="0"/>
              <a:t>“mint and anise and cummin”? </a:t>
            </a:r>
            <a:r>
              <a:rPr lang="en-US" sz="2800" dirty="0"/>
              <a:t>Explain.</a:t>
            </a:r>
          </a:p>
          <a:p>
            <a:pPr marL="574675" indent="-574675">
              <a:buNone/>
            </a:pPr>
            <a:r>
              <a:rPr lang="en-US" sz="2800" dirty="0"/>
              <a:t>11.	What were the </a:t>
            </a:r>
            <a:r>
              <a:rPr lang="en-US" sz="2800" i="1" dirty="0"/>
              <a:t>“weightier matters of the law”? </a:t>
            </a:r>
            <a:r>
              <a:rPr lang="en-US" sz="2800" dirty="0"/>
              <a:t>How had the scribes and Pharisees neglected them?</a:t>
            </a:r>
          </a:p>
          <a:p>
            <a:pPr marL="574675" indent="-574675">
              <a:buNone/>
            </a:pPr>
            <a:r>
              <a:rPr lang="en-US" sz="2800" dirty="0"/>
              <a:t>12.	How did the scribes and Pharisees </a:t>
            </a:r>
            <a:r>
              <a:rPr lang="en-US" sz="2800" i="1" dirty="0"/>
              <a:t>“strain out a gnat and swallow a camel”?</a:t>
            </a:r>
          </a:p>
          <a:p>
            <a:pPr marL="574675" indent="-574675">
              <a:buNone/>
            </a:pPr>
            <a:r>
              <a:rPr lang="en-US" sz="2800" dirty="0"/>
              <a:t>13.	How were the scribes and Pharisees like dishes that were clean on the outside but dirty on the inside?</a:t>
            </a:r>
          </a:p>
          <a:p>
            <a:pPr marL="574675" indent="-574675">
              <a:buNone/>
            </a:pPr>
            <a:r>
              <a:rPr lang="en-US" sz="2800" dirty="0"/>
              <a:t>14.	How were the scribes and Pharisees </a:t>
            </a:r>
            <a:r>
              <a:rPr lang="en-US" sz="2800" i="1" dirty="0"/>
              <a:t>like “whitewashed tombs” (KJV: “whited sepulchres”)</a:t>
            </a:r>
            <a:r>
              <a:rPr lang="en-US" sz="2800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2420316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7EC9E0-232C-0C62-C43B-D8060124F6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8067" y="78961"/>
            <a:ext cx="8787865" cy="1615827"/>
          </a:xfrm>
        </p:spPr>
        <p:txBody>
          <a:bodyPr>
            <a:spAutoFit/>
          </a:bodyPr>
          <a:lstStyle/>
          <a:p>
            <a:r>
              <a:rPr lang="en-US" sz="3200" b="1" dirty="0">
                <a:solidFill>
                  <a:schemeClr val="tx1"/>
                </a:solidFill>
              </a:rPr>
              <a:t>Jesus’ Last Public Discourse. Denunciation of the Scribes and Pharisees (Matthew 23:1-39;</a:t>
            </a:r>
            <a:br>
              <a:rPr lang="en-US" sz="3200" b="1" dirty="0">
                <a:solidFill>
                  <a:schemeClr val="tx1"/>
                </a:solidFill>
              </a:rPr>
            </a:br>
            <a:r>
              <a:rPr lang="en-US" sz="3200" b="1" dirty="0">
                <a:solidFill>
                  <a:schemeClr val="tx1"/>
                </a:solidFill>
              </a:rPr>
              <a:t>Mark 12:38-40; Luke 20:45-47)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DFF891-37A5-96AD-7657-93DCF047D9F9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98382" y="2188452"/>
            <a:ext cx="8547234" cy="2831544"/>
          </a:xfrm>
        </p:spPr>
        <p:txBody>
          <a:bodyPr>
            <a:spAutoFit/>
          </a:bodyPr>
          <a:lstStyle/>
          <a:p>
            <a:pPr marL="574675" indent="-574675">
              <a:buNone/>
            </a:pPr>
            <a:r>
              <a:rPr lang="en-US" sz="2800" dirty="0"/>
              <a:t>15.	How were the scribes and Pharisees hypocrites in regard to the </a:t>
            </a:r>
            <a:r>
              <a:rPr lang="en-US" sz="2800" i="1" dirty="0"/>
              <a:t>“prophets”?</a:t>
            </a:r>
          </a:p>
          <a:p>
            <a:pPr marL="574675" indent="-574675">
              <a:buNone/>
            </a:pPr>
            <a:endParaRPr lang="en-US" sz="2800" dirty="0"/>
          </a:p>
          <a:p>
            <a:pPr marL="574675" indent="-574675">
              <a:buNone/>
            </a:pPr>
            <a:r>
              <a:rPr lang="en-US" sz="2800" dirty="0"/>
              <a:t>16.	What was Jesus’ desire concerning Jerusalem? Why could it not be fulfilled? What was going to happen to Jerusalem instead?</a:t>
            </a:r>
          </a:p>
        </p:txBody>
      </p:sp>
    </p:spTree>
    <p:extLst>
      <p:ext uri="{BB962C8B-B14F-4D97-AF65-F5344CB8AC3E}">
        <p14:creationId xmlns:p14="http://schemas.microsoft.com/office/powerpoint/2010/main" val="27116397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heme10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10" id="{E0FC6C04-592A-499C-AE63-280780F21E25}" vid="{8CEEE961-FC67-475F-A135-5958AF2CF48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7</TotalTime>
  <Words>213</Words>
  <Application>Microsoft Office PowerPoint</Application>
  <PresentationFormat>On-screen Show (4:3)</PresentationFormat>
  <Paragraphs>13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Calibri</vt:lpstr>
      <vt:lpstr>Franklin Gothic Book</vt:lpstr>
      <vt:lpstr>Perpetua</vt:lpstr>
      <vt:lpstr>Wingdings 2</vt:lpstr>
      <vt:lpstr>Theme10</vt:lpstr>
      <vt:lpstr>Lesson Twenty: The Last Week of the Life of Jesus – II</vt:lpstr>
      <vt:lpstr>Jesus’ Last Public Discourse. Denunciation of the Scribes and Pharisees (Matthew 23:1-39; Mark 12:38-40; Luke 20:45-47)</vt:lpstr>
      <vt:lpstr>Jesus’ Last Public Discourse. Denunciation of the Scribes and Pharisees (Matthew 23:1-39; Mark 12:38-40; Luke 20:45-47)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mgalloway2715@gmail.com</dc:creator>
  <cp:lastModifiedBy>Richard Lidh</cp:lastModifiedBy>
  <cp:revision>4</cp:revision>
  <cp:lastPrinted>2023-02-17T23:14:31Z</cp:lastPrinted>
  <dcterms:created xsi:type="dcterms:W3CDTF">2023-02-15T18:58:50Z</dcterms:created>
  <dcterms:modified xsi:type="dcterms:W3CDTF">2023-02-17T23:15:23Z</dcterms:modified>
</cp:coreProperties>
</file>